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688" r:id="rId2"/>
  </p:sldMasterIdLst>
  <p:notesMasterIdLst>
    <p:notesMasterId r:id="rId22"/>
  </p:notesMasterIdLst>
  <p:handoutMasterIdLst>
    <p:handoutMasterId r:id="rId23"/>
  </p:handoutMasterIdLst>
  <p:sldIdLst>
    <p:sldId id="256" r:id="rId3"/>
    <p:sldId id="961" r:id="rId4"/>
    <p:sldId id="968" r:id="rId5"/>
    <p:sldId id="971" r:id="rId6"/>
    <p:sldId id="991" r:id="rId7"/>
    <p:sldId id="989" r:id="rId8"/>
    <p:sldId id="994" r:id="rId9"/>
    <p:sldId id="995" r:id="rId10"/>
    <p:sldId id="982" r:id="rId11"/>
    <p:sldId id="990" r:id="rId12"/>
    <p:sldId id="988" r:id="rId13"/>
    <p:sldId id="973" r:id="rId14"/>
    <p:sldId id="977" r:id="rId15"/>
    <p:sldId id="978" r:id="rId16"/>
    <p:sldId id="980" r:id="rId17"/>
    <p:sldId id="976" r:id="rId18"/>
    <p:sldId id="983" r:id="rId19"/>
    <p:sldId id="986" r:id="rId20"/>
    <p:sldId id="987" r:id="rId21"/>
  </p:sldIdLst>
  <p:sldSz cx="9144000" cy="6858000" type="screen4x3"/>
  <p:notesSz cx="6735763" cy="98663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5D"/>
    <a:srgbClr val="FF0000"/>
    <a:srgbClr val="0066FF"/>
    <a:srgbClr val="0000FF"/>
    <a:srgbClr val="FF00FF"/>
    <a:srgbClr val="3DCFF1"/>
    <a:srgbClr val="00FF00"/>
    <a:srgbClr val="1B9521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0" autoAdjust="0"/>
    <p:restoredTop sz="97753" autoAdjust="0"/>
  </p:normalViewPr>
  <p:slideViewPr>
    <p:cSldViewPr snapToGrid="0">
      <p:cViewPr varScale="1">
        <p:scale>
          <a:sx n="110" d="100"/>
          <a:sy n="110" d="100"/>
        </p:scale>
        <p:origin x="-1038" y="-96"/>
      </p:cViewPr>
      <p:guideLst>
        <p:guide orient="horz" pos="914"/>
        <p:guide orient="horz" pos="4319"/>
        <p:guide orient="horz" pos="776"/>
        <p:guide pos="285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0662" cy="53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>
            <a:lvl1pPr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85102" y="0"/>
            <a:ext cx="2950661" cy="53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>
            <a:lvl1pPr algn="r"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35274"/>
            <a:ext cx="2950662" cy="53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b" anchorCtr="0" compatLnSpc="1">
            <a:prstTxWarp prst="textNoShape">
              <a:avLst/>
            </a:prstTxWarp>
          </a:bodyPr>
          <a:lstStyle>
            <a:lvl1pPr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85102" y="9335274"/>
            <a:ext cx="2950661" cy="53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b" anchorCtr="0" compatLnSpc="1">
            <a:prstTxWarp prst="textNoShape">
              <a:avLst/>
            </a:prstTxWarp>
          </a:bodyPr>
          <a:lstStyle>
            <a:lvl1pPr algn="r"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fld id="{33F0699C-D04B-4BDF-A121-E49AB4EC8D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901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9031" cy="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>
            <a:lvl1pPr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732" y="0"/>
            <a:ext cx="2919031" cy="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>
            <a:lvl1pPr algn="r"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30775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00" y="4684472"/>
            <a:ext cx="4940363" cy="444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2003"/>
            <a:ext cx="2919031" cy="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b" anchorCtr="0" compatLnSpc="1">
            <a:prstTxWarp prst="textNoShape">
              <a:avLst/>
            </a:prstTxWarp>
          </a:bodyPr>
          <a:lstStyle>
            <a:lvl1pPr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732" y="9372003"/>
            <a:ext cx="2919031" cy="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b" anchorCtr="0" compatLnSpc="1">
            <a:prstTxWarp prst="textNoShape">
              <a:avLst/>
            </a:prstTxWarp>
          </a:bodyPr>
          <a:lstStyle>
            <a:lvl1pPr algn="r"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fld id="{90612EB1-5082-4F15-9715-36A227210CB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7649"/>
            <a:fld id="{1EF070CD-FD75-4D66-98D6-75BC9F545D02}" type="slidenum">
              <a:rPr lang="de-DE" smtClean="0"/>
              <a:pPr defTabSz="907649"/>
              <a:t>1</a:t>
            </a:fld>
            <a:endParaRPr lang="de-DE" smtClean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196850"/>
            <a:ext cx="5329238" cy="457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6119813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50825" y="6602413"/>
            <a:ext cx="7558088" cy="1793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75AFA-B264-4C65-9AEC-BD25BAA3A1A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3855-DFF2-42F8-AC26-EDF7851C8BAC}" type="datetimeFigureOut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28.02.2014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CBCE7-ECE6-4553-8371-7DFECFF87143}" type="slidenum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21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100000">
              <a:schemeClr val="bg1"/>
            </a:gs>
            <a:gs pos="100000">
              <a:schemeClr val="accent1">
                <a:tint val="23500"/>
                <a:satMod val="160000"/>
                <a:lumMod val="17000"/>
                <a:lumOff val="8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603855-DFF2-42F8-AC26-EDF7851C8BAC}" type="datetimeFigureOut">
              <a:rPr lang="de-CH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28.02.2014</a:t>
            </a:fld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5CBCE7-ECE6-4553-8371-7DFECFF87143}" type="slidenum">
              <a:rPr lang="de-CH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367339" y="157957"/>
            <a:ext cx="3635412" cy="5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CH" b="0">
              <a:solidFill>
                <a:prstClr val="white"/>
              </a:solidFill>
            </a:endParaRPr>
          </a:p>
        </p:txBody>
      </p:sp>
      <p:pic>
        <p:nvPicPr>
          <p:cNvPr id="8" name="Picture 2" descr="I:\7993 Akquisitionsunterlagen\000 Allgemeines\Logos\Logo_hohe auflösung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951" y="224988"/>
            <a:ext cx="1794813" cy="30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I:\7993 Akquisitionsunterlagen\000 Allgemeines\Logos\jauslin stebler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222" y="222574"/>
            <a:ext cx="1623277" cy="29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\\majestix\home$\fischer\Desktop\EPSI\epsi5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" y="157480"/>
            <a:ext cx="5237170" cy="5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7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100000">
              <a:schemeClr val="bg1"/>
            </a:gs>
            <a:gs pos="100000">
              <a:schemeClr val="accent1">
                <a:tint val="23500"/>
                <a:satMod val="160000"/>
                <a:lumMod val="17000"/>
                <a:lumOff val="8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603855-DFF2-42F8-AC26-EDF7851C8BAC}" type="datetimeFigureOut">
              <a:rPr lang="de-CH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28.02.2014</a:t>
            </a:fld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5CBCE7-ECE6-4553-8371-7DFECFF87143}" type="slidenum">
              <a:rPr lang="de-CH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26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52"/>
          <p:cNvSpPr txBox="1">
            <a:spLocks noChangeArrowheads="1"/>
          </p:cNvSpPr>
          <p:nvPr/>
        </p:nvSpPr>
        <p:spPr bwMode="auto">
          <a:xfrm>
            <a:off x="468313" y="6446449"/>
            <a:ext cx="74914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200" b="0" dirty="0"/>
              <a:t>IG </a:t>
            </a:r>
            <a:r>
              <a:rPr lang="de-DE" sz="1200" b="0" dirty="0" smtClean="0"/>
              <a:t>EPSI/  </a:t>
            </a:r>
            <a:r>
              <a:rPr lang="de-DE" sz="1200" b="0" dirty="0" smtClean="0"/>
              <a:t>03.03.2014</a:t>
            </a:r>
            <a:endParaRPr lang="de-DE" sz="1200" b="0" dirty="0"/>
          </a:p>
        </p:txBody>
      </p:sp>
      <p:sp>
        <p:nvSpPr>
          <p:cNvPr id="17413" name="Text Box 53"/>
          <p:cNvSpPr txBox="1">
            <a:spLocks noChangeArrowheads="1"/>
          </p:cNvSpPr>
          <p:nvPr/>
        </p:nvSpPr>
        <p:spPr bwMode="auto">
          <a:xfrm>
            <a:off x="468313" y="1958975"/>
            <a:ext cx="7920037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2000" dirty="0" smtClean="0"/>
              <a:t>Tunnel </a:t>
            </a:r>
            <a:r>
              <a:rPr lang="de-DE" sz="2000" dirty="0" err="1" smtClean="0"/>
              <a:t>Ebenrain</a:t>
            </a:r>
            <a:r>
              <a:rPr lang="de-DE" sz="2000" dirty="0" smtClean="0"/>
              <a:t> </a:t>
            </a:r>
            <a:r>
              <a:rPr lang="de-DE" b="0" dirty="0" smtClean="0"/>
              <a:t>Objekt-Nr. 4.502 und </a:t>
            </a:r>
            <a:r>
              <a:rPr lang="de-DE" sz="2000" b="0" dirty="0" smtClean="0"/>
              <a:t> </a:t>
            </a:r>
            <a:r>
              <a:rPr lang="de-DE" sz="2000" dirty="0" smtClean="0"/>
              <a:t>Tunnel </a:t>
            </a:r>
            <a:r>
              <a:rPr lang="de-DE" sz="2000" dirty="0" err="1" smtClean="0"/>
              <a:t>Oberburg</a:t>
            </a:r>
            <a:r>
              <a:rPr lang="de-DE" sz="2000" dirty="0" smtClean="0"/>
              <a:t> </a:t>
            </a:r>
            <a:r>
              <a:rPr lang="de-DE" b="0" dirty="0" smtClean="0"/>
              <a:t>Objekt-Nr</a:t>
            </a:r>
            <a:r>
              <a:rPr lang="de-DE" b="0" dirty="0"/>
              <a:t>. </a:t>
            </a:r>
            <a:r>
              <a:rPr lang="de-DE" b="0" dirty="0" smtClean="0"/>
              <a:t>4.503</a:t>
            </a:r>
          </a:p>
          <a:p>
            <a:pPr>
              <a:spcBef>
                <a:spcPct val="50000"/>
              </a:spcBef>
            </a:pPr>
            <a:r>
              <a:rPr lang="de-DE" sz="2000" dirty="0" err="1"/>
              <a:t>Massnahmenkonzept</a:t>
            </a:r>
            <a:r>
              <a:rPr lang="de-DE" sz="2000" dirty="0"/>
              <a:t> </a:t>
            </a:r>
          </a:p>
          <a:p>
            <a:pPr marL="342900" indent="-342900">
              <a:spcBef>
                <a:spcPct val="50000"/>
              </a:spcBef>
              <a:buFont typeface="+mj-lt"/>
              <a:buAutoNum type="arabicPeriod"/>
            </a:pPr>
            <a:r>
              <a:rPr lang="de-DE" sz="2000" dirty="0" smtClean="0"/>
              <a:t>Ertüchtigung Ulmendrainage </a:t>
            </a:r>
          </a:p>
          <a:p>
            <a:pPr>
              <a:spcBef>
                <a:spcPct val="50000"/>
              </a:spcBef>
            </a:pPr>
            <a:r>
              <a:rPr lang="de-DE" sz="2000" b="0" dirty="0" smtClean="0"/>
              <a:t>1.1 Heutige Situation</a:t>
            </a:r>
          </a:p>
          <a:p>
            <a:pPr>
              <a:spcBef>
                <a:spcPct val="50000"/>
              </a:spcBef>
            </a:pPr>
            <a:r>
              <a:rPr lang="de-DE" sz="2000" b="0" dirty="0" smtClean="0"/>
              <a:t>1.2 </a:t>
            </a:r>
            <a:r>
              <a:rPr lang="de-DE" sz="2000" b="0" dirty="0" err="1" smtClean="0"/>
              <a:t>Massnahme</a:t>
            </a:r>
            <a:r>
              <a:rPr lang="de-DE" sz="2000" b="0" dirty="0" smtClean="0"/>
              <a:t> </a:t>
            </a:r>
          </a:p>
          <a:p>
            <a:pPr>
              <a:spcBef>
                <a:spcPct val="50000"/>
              </a:spcBef>
            </a:pPr>
            <a:r>
              <a:rPr lang="de-DE" sz="2000" b="0" dirty="0" smtClean="0"/>
              <a:t>1.3 Vorversuch</a:t>
            </a:r>
          </a:p>
          <a:p>
            <a:pPr>
              <a:spcBef>
                <a:spcPct val="50000"/>
              </a:spcBef>
            </a:pPr>
            <a:r>
              <a:rPr lang="de-DE" sz="2000" dirty="0" smtClean="0"/>
              <a:t>2.   Erstellen Bankettentwässerung</a:t>
            </a:r>
          </a:p>
          <a:p>
            <a:pPr>
              <a:spcBef>
                <a:spcPct val="50000"/>
              </a:spcBef>
            </a:pPr>
            <a:r>
              <a:rPr lang="de-DE" sz="2000" b="0" dirty="0" smtClean="0"/>
              <a:t>2.1 Vorschlag EK</a:t>
            </a:r>
          </a:p>
          <a:p>
            <a:pPr>
              <a:spcBef>
                <a:spcPct val="50000"/>
              </a:spcBef>
            </a:pPr>
            <a:r>
              <a:rPr lang="de-DE" sz="2000" b="0" dirty="0" smtClean="0"/>
              <a:t>2.2 Vorschlag MK</a:t>
            </a:r>
            <a:endParaRPr lang="de-DE" sz="2000" b="0" dirty="0"/>
          </a:p>
          <a:p>
            <a:pPr>
              <a:spcBef>
                <a:spcPct val="50000"/>
              </a:spcBef>
            </a:pPr>
            <a:endParaRPr lang="de-DE" sz="2800" b="0" dirty="0" smtClean="0"/>
          </a:p>
        </p:txBody>
      </p:sp>
      <p:pic>
        <p:nvPicPr>
          <p:cNvPr id="174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25" y="252413"/>
            <a:ext cx="8415338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feld 8"/>
          <p:cNvSpPr txBox="1"/>
          <p:nvPr/>
        </p:nvSpPr>
        <p:spPr>
          <a:xfrm>
            <a:off x="377825" y="1413399"/>
            <a:ext cx="522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 smtClean="0"/>
              <a:t>PFS 03.03.14</a:t>
            </a:r>
            <a:endParaRPr lang="de-CH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71093" cy="5040312"/>
          </a:xfrm>
        </p:spPr>
        <p:txBody>
          <a:bodyPr/>
          <a:lstStyle/>
          <a:p>
            <a:pPr marL="0" lvl="0" indent="0">
              <a:buNone/>
            </a:pPr>
            <a:endParaRPr lang="de-CH" sz="1600" dirty="0">
              <a:latin typeface="Arial"/>
              <a:ea typeface="Calibri"/>
              <a:cs typeface="Times New Roman"/>
            </a:endParaRPr>
          </a:p>
          <a:p>
            <a:pPr marL="0" indent="0">
              <a:buNone/>
            </a:pP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6" y="846039"/>
            <a:ext cx="7594739" cy="538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883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71093" cy="5040312"/>
          </a:xfrm>
        </p:spPr>
        <p:txBody>
          <a:bodyPr/>
          <a:lstStyle/>
          <a:p>
            <a:pPr marL="0" lvl="0" indent="0">
              <a:buNone/>
            </a:pPr>
            <a:endParaRPr lang="de-CH" sz="1600" dirty="0">
              <a:latin typeface="Arial"/>
              <a:ea typeface="Calibri"/>
              <a:cs typeface="Times New Roman"/>
            </a:endParaRPr>
          </a:p>
          <a:p>
            <a:pPr marL="0" indent="0">
              <a:buNone/>
            </a:pP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4" y="1001483"/>
            <a:ext cx="7719493" cy="544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101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71093" cy="5040312"/>
          </a:xfrm>
        </p:spPr>
        <p:txBody>
          <a:bodyPr/>
          <a:lstStyle/>
          <a:p>
            <a:pPr marL="0" indent="0">
              <a:buNone/>
            </a:pPr>
            <a:r>
              <a:rPr lang="de-CH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 Ertüchtigen </a:t>
            </a:r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Ulmendrainage</a:t>
            </a:r>
          </a:p>
          <a:p>
            <a:pPr marL="0" indent="0">
              <a:buNone/>
            </a:pPr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Heutige Situation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177800" algn="l"/>
              </a:tabLst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Vorhandene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Sickerleitung mit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ø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50 mm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entspricht nicht mehr den heutigen 	Anforderungen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ø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200 mm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177800" algn="l"/>
              </a:tabLst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	Leitung nicht kontrollierbar, Unterhalt  nicht möglich, keine Schächte vorhanden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177800" algn="l"/>
              </a:tabLst>
            </a:pPr>
            <a:r>
              <a:rPr lang="de-CH" sz="1600" dirty="0" smtClean="0">
                <a:latin typeface="Arial"/>
                <a:ea typeface="Calibri"/>
                <a:cs typeface="Times New Roman"/>
              </a:rPr>
              <a:t>- 	Versintern </a:t>
            </a:r>
            <a:r>
              <a:rPr lang="de-CH" sz="1600" dirty="0">
                <a:latin typeface="Arial"/>
                <a:ea typeface="Calibri"/>
                <a:cs typeface="Times New Roman"/>
              </a:rPr>
              <a:t>der Leitung und somit eine zunehmende Verschlechterung der heutigen  </a:t>
            </a:r>
            <a:r>
              <a:rPr lang="de-CH" sz="1600" dirty="0" smtClean="0">
                <a:latin typeface="Arial"/>
                <a:ea typeface="Calibri"/>
                <a:cs typeface="Times New Roman"/>
              </a:rPr>
              <a:t> 	Situation im </a:t>
            </a:r>
            <a:r>
              <a:rPr lang="de-CH" sz="1600" dirty="0" err="1" smtClean="0">
                <a:latin typeface="Arial"/>
                <a:ea typeface="Calibri"/>
                <a:cs typeface="Times New Roman"/>
              </a:rPr>
              <a:t>Fahrraum</a:t>
            </a:r>
            <a:r>
              <a:rPr lang="de-CH" sz="1600" dirty="0" smtClean="0">
                <a:latin typeface="Arial"/>
                <a:ea typeface="Calibri"/>
                <a:cs typeface="Times New Roman"/>
              </a:rPr>
              <a:t> </a:t>
            </a:r>
            <a:r>
              <a:rPr lang="de-CH" sz="1600" dirty="0">
                <a:latin typeface="Arial"/>
                <a:ea typeface="Calibri"/>
                <a:cs typeface="Times New Roman"/>
              </a:rPr>
              <a:t>ist </a:t>
            </a:r>
            <a:r>
              <a:rPr lang="de-CH" sz="1600" dirty="0" smtClean="0">
                <a:latin typeface="Arial"/>
                <a:ea typeface="Calibri"/>
                <a:cs typeface="Times New Roman"/>
              </a:rPr>
              <a:t>wahrscheinlich.  </a:t>
            </a:r>
            <a:br>
              <a:rPr lang="de-CH" sz="1600" dirty="0" smtClean="0">
                <a:latin typeface="Arial"/>
                <a:ea typeface="Calibri"/>
                <a:cs typeface="Times New Roman"/>
              </a:rPr>
            </a:br>
            <a:r>
              <a:rPr lang="de-CH" sz="1600" dirty="0" smtClean="0">
                <a:latin typeface="Arial"/>
                <a:ea typeface="Calibri"/>
                <a:cs typeface="Times New Roman"/>
              </a:rPr>
              <a:t>	Bedeutet: Wasseraufstau </a:t>
            </a:r>
            <a:r>
              <a:rPr lang="de-CH" sz="1600" dirty="0">
                <a:latin typeface="Arial"/>
                <a:ea typeface="Calibri"/>
                <a:cs typeface="Times New Roman"/>
                <a:sym typeface="Wingdings"/>
              </a:rPr>
              <a:t></a:t>
            </a:r>
            <a:r>
              <a:rPr lang="de-CH" sz="1600" dirty="0">
                <a:latin typeface="Arial"/>
                <a:ea typeface="Calibri"/>
                <a:cs typeface="Times New Roman"/>
              </a:rPr>
              <a:t> statisches </a:t>
            </a:r>
            <a:r>
              <a:rPr lang="de-CH" sz="1600" dirty="0" smtClean="0">
                <a:latin typeface="Arial"/>
                <a:ea typeface="Calibri"/>
                <a:cs typeface="Times New Roman"/>
              </a:rPr>
              <a:t>Problem,</a:t>
            </a:r>
            <a:r>
              <a:rPr lang="de-CH" sz="1600" dirty="0">
                <a:latin typeface="Arial"/>
                <a:ea typeface="Calibri"/>
                <a:cs typeface="Times New Roman"/>
              </a:rPr>
              <a:t> weitere Zunahme von </a:t>
            </a:r>
            <a:r>
              <a:rPr lang="de-CH" sz="1600" dirty="0" smtClean="0">
                <a:latin typeface="Arial"/>
                <a:ea typeface="Calibri"/>
                <a:cs typeface="Times New Roman"/>
              </a:rPr>
              <a:t>Wasseraustritte 	im </a:t>
            </a:r>
            <a:r>
              <a:rPr lang="de-CH" sz="1600" dirty="0" err="1">
                <a:latin typeface="Arial"/>
                <a:ea typeface="Calibri"/>
                <a:cs typeface="Times New Roman"/>
              </a:rPr>
              <a:t>Fahrraum</a:t>
            </a:r>
            <a:r>
              <a:rPr lang="de-CH" sz="1600" dirty="0" smtClean="0">
                <a:latin typeface="Arial"/>
                <a:ea typeface="Calibri"/>
                <a:cs typeface="Times New Roman"/>
              </a:rPr>
              <a:t>, im Winter Eisbildung, weiter Zunahme von Bauwerksschäden wie 	Betonabplatzungen und Risse </a:t>
            </a:r>
          </a:p>
          <a:p>
            <a:pPr>
              <a:buFontTx/>
              <a:buChar char="-"/>
            </a:pPr>
            <a:endParaRPr lang="de-CH" sz="1600" dirty="0">
              <a:latin typeface="Arial"/>
              <a:cs typeface="Times New Roman"/>
            </a:endParaRP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Massnahme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Ersatz der heutigen Leitung durch eine neue mit ø 125 - 200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mm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27980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71093" cy="5040312"/>
          </a:xfrm>
        </p:spPr>
        <p:txBody>
          <a:bodyPr/>
          <a:lstStyle/>
          <a:p>
            <a:pPr marL="0" indent="0">
              <a:buNone/>
            </a:pPr>
            <a:r>
              <a:rPr lang="de-CH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Ertüchtigen </a:t>
            </a:r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Ulmendrainage</a:t>
            </a:r>
          </a:p>
          <a:p>
            <a:pPr marL="0" indent="0">
              <a:buNone/>
            </a:pPr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Umsetzung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Mittels Horizontalbohrtechnik (HDD) SIA 165 (1999)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Phase 1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Herstellen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einer gesteuerten Pilotbohrung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Phase 2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Aufweiten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des 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Bohlochs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und Räumung des Bohrkanals auf den 	   	     Enddurchmesser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 Phase 3  Einziehen eines Sickerrohres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 smtClean="0">
              <a:latin typeface="Arial"/>
              <a:cs typeface="Times New Roman"/>
            </a:endParaRPr>
          </a:p>
          <a:p>
            <a:pPr>
              <a:buFontTx/>
              <a:buChar char="-"/>
            </a:pPr>
            <a:endParaRPr lang="de-CH" sz="1600" dirty="0">
              <a:latin typeface="Arial"/>
              <a:cs typeface="Times New Roman"/>
            </a:endParaRP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Vorteile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Schonender Eingriff am Tunnel 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Schnelles Verfahren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Geringer Auswirkungen auf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Verkehr</a:t>
            </a: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1194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71093" cy="5040312"/>
          </a:xfrm>
        </p:spPr>
        <p:txBody>
          <a:bodyPr/>
          <a:lstStyle/>
          <a:p>
            <a:pPr marL="0" indent="0">
              <a:buNone/>
            </a:pPr>
            <a:r>
              <a:rPr lang="de-CH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Ertüchtigen </a:t>
            </a:r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Ulmendrainage</a:t>
            </a:r>
          </a:p>
          <a:p>
            <a:pPr marL="0" indent="0">
              <a:buNone/>
            </a:pPr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Umsetzung (HDD)</a:t>
            </a: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Nachteil</a:t>
            </a:r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Vorausgesetzt der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Vorversuch bestätigt die Machbarkeit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(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Lockergesteinsstrecke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schwierig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- Kein Stahleinbau z.B.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Stahlbogen, Spritzbetonsicherung m. Netzen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Zusätzliche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Schächte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im Gewölbe erforderlich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alle 70 – 100 m </a:t>
            </a:r>
            <a:endParaRPr lang="de-CH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Risiken:</a:t>
            </a:r>
          </a:p>
          <a:p>
            <a:pPr marL="0" lvl="0" indent="0">
              <a:buNone/>
            </a:pPr>
            <a:r>
              <a:rPr lang="de-CH" sz="1600" dirty="0" smtClean="0">
                <a:latin typeface="Arial"/>
                <a:ea typeface="Calibri"/>
                <a:cs typeface="Times New Roman"/>
              </a:rPr>
              <a:t>- Mögliche Gefahr </a:t>
            </a:r>
            <a:r>
              <a:rPr lang="de-CH" sz="1600" dirty="0">
                <a:latin typeface="Arial"/>
                <a:ea typeface="Calibri"/>
                <a:cs typeface="Times New Roman"/>
              </a:rPr>
              <a:t>für die </a:t>
            </a:r>
            <a:r>
              <a:rPr lang="de-CH" sz="1600" dirty="0" smtClean="0">
                <a:latin typeface="Arial"/>
                <a:ea typeface="Calibri"/>
                <a:cs typeface="Times New Roman"/>
              </a:rPr>
              <a:t>Ebenrain-Quelle</a:t>
            </a:r>
          </a:p>
          <a:p>
            <a:pPr lvl="0">
              <a:buFont typeface="Symbol"/>
              <a:buChar char=""/>
            </a:pPr>
            <a:endParaRPr lang="de-CH" sz="1600" dirty="0">
              <a:latin typeface="Arial"/>
              <a:ea typeface="Calibri"/>
              <a:cs typeface="Times New Roman"/>
            </a:endParaRPr>
          </a:p>
          <a:p>
            <a:pPr marL="0" indent="0">
              <a:buNone/>
            </a:pP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7447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71093" cy="5040312"/>
          </a:xfrm>
        </p:spPr>
        <p:txBody>
          <a:bodyPr/>
          <a:lstStyle/>
          <a:p>
            <a:pPr marL="0" indent="0">
              <a:buNone/>
            </a:pPr>
            <a:r>
              <a:rPr lang="de-CH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Ertüchtigen </a:t>
            </a:r>
            <a:r>
              <a:rPr lang="de-CH" sz="2000" b="1" dirty="0">
                <a:latin typeface="Arial" panose="020B0604020202020204" pitchFamily="34" charset="0"/>
                <a:cs typeface="Arial" panose="020B0604020202020204" pitchFamily="34" charset="0"/>
              </a:rPr>
              <a:t>Ulmendrainage</a:t>
            </a:r>
          </a:p>
          <a:p>
            <a:pPr marL="0" indent="0">
              <a:buNone/>
            </a:pPr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Vorversuch: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Machbarkeit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aufzeigen (d= 50 mm)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CH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Kosten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(Anfrage Fa. Schenk AG 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Heldswil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Leitschranken, Vorbohren 				CHF	5’000.00</a:t>
            </a:r>
          </a:p>
          <a:p>
            <a:pPr marL="0" indent="0">
              <a:buNone/>
            </a:pP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Installation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		CHF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	4‘500.00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Bau eines Werkzeuges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	CHF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5‘000.00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Bohranlage (Tagespauschale)			CHF	4’200.00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Einsatzpauschale (85 Fr/h, 2 Mann, Einsatz 10h)	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	CHF	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1‘700.00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Nachtzuschlag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(50 Fr/h?, 2 Mann, Einsatz 10h)		CHF	1‘000.00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Div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. Maschinen	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		CHF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	2‘500.00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Recyclinganlage 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(Tagespauschale) 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de-CH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CHF</a:t>
            </a:r>
            <a:r>
              <a:rPr lang="de-CH" sz="1600" u="sng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CH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  700.00</a:t>
            </a:r>
            <a:endParaRPr lang="de-CH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de-CH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de-CH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CHF       </a:t>
            </a:r>
            <a:r>
              <a:rPr lang="de-CH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24‘600.00</a:t>
            </a:r>
            <a:endParaRPr lang="de-CH" sz="16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Total pro Nacht</a:t>
            </a: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        ca. </a:t>
            </a: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25’000.00</a:t>
            </a: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Symbol"/>
              <a:buChar char=""/>
            </a:pPr>
            <a:endParaRPr lang="de-CH" sz="1600" dirty="0">
              <a:latin typeface="Arial"/>
              <a:ea typeface="Calibri"/>
              <a:cs typeface="Times New Roman"/>
            </a:endParaRPr>
          </a:p>
          <a:p>
            <a:pPr marL="0" indent="0">
              <a:buNone/>
            </a:pP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3671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18" y="1196975"/>
            <a:ext cx="4631951" cy="50403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/>
          <p:cNvSpPr txBox="1"/>
          <p:nvPr/>
        </p:nvSpPr>
        <p:spPr>
          <a:xfrm>
            <a:off x="5888263" y="1183821"/>
            <a:ext cx="277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0" dirty="0" smtClean="0"/>
              <a:t>Beispiel eine Drainageleitung, welche im HDD Verfahren eingezogen wurde</a:t>
            </a:r>
            <a:endParaRPr lang="de-CH" b="0" dirty="0"/>
          </a:p>
        </p:txBody>
      </p:sp>
    </p:spTree>
    <p:extLst>
      <p:ext uri="{BB962C8B-B14F-4D97-AF65-F5344CB8AC3E}">
        <p14:creationId xmlns:p14="http://schemas.microsoft.com/office/powerpoint/2010/main" val="3978634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71093" cy="5040312"/>
          </a:xfrm>
        </p:spPr>
        <p:txBody>
          <a:bodyPr/>
          <a:lstStyle/>
          <a:p>
            <a:pPr marL="0" indent="0">
              <a:buNone/>
            </a:pPr>
            <a:r>
              <a:rPr lang="de-CH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2. Erstellen Bankettentwässerung</a:t>
            </a:r>
            <a:endParaRPr lang="de-CH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CH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Vorschlag EK 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Sieht eine beidseitige Bankettentwässerung vor, bisher war keine vorhanden. </a:t>
            </a:r>
          </a:p>
          <a:p>
            <a:pPr marL="0" indent="0">
              <a:buNone/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Vorschlag MK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Verbesserung zum EK in Bezug auf Ausführungsphase und Endzustand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Massiverer Randstein</a:t>
            </a:r>
          </a:p>
          <a:p>
            <a:pPr marL="0" indent="0">
              <a:buNone/>
            </a:pP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Einsatz von «Schnellbeton» (Nachtsperrungen)</a:t>
            </a: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982663" algn="l"/>
              </a:tabLst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Nachteil: 	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Keine</a:t>
            </a: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982663" algn="l"/>
              </a:tabLst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Risiken:	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Keine</a:t>
            </a:r>
          </a:p>
          <a:p>
            <a:pPr marL="0" indent="0">
              <a:buNone/>
              <a:tabLst>
                <a:tab pos="982663" algn="l"/>
              </a:tabLst>
            </a:pPr>
            <a:r>
              <a:rPr lang="de-CH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Kosten:  	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Neutral zum EK</a:t>
            </a:r>
          </a:p>
          <a:p>
            <a:pPr marL="0" indent="0">
              <a:buNone/>
            </a:pP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50040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7" y="2285998"/>
            <a:ext cx="3966908" cy="3102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/>
          <a:stretch/>
        </p:blipFill>
        <p:spPr bwMode="auto">
          <a:xfrm>
            <a:off x="4553405" y="2285997"/>
            <a:ext cx="4227738" cy="307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1901713" y="719239"/>
            <a:ext cx="24964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290286" y="1501446"/>
            <a:ext cx="451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Vorschlag EK</a:t>
            </a:r>
            <a:endParaRPr lang="de-CH" dirty="0"/>
          </a:p>
        </p:txBody>
      </p:sp>
      <p:sp>
        <p:nvSpPr>
          <p:cNvPr id="8" name="Textfeld 7"/>
          <p:cNvSpPr txBox="1"/>
          <p:nvPr/>
        </p:nvSpPr>
        <p:spPr>
          <a:xfrm>
            <a:off x="4553405" y="1540969"/>
            <a:ext cx="2685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Vorschlag MK</a:t>
            </a:r>
            <a:endParaRPr lang="de-CH" dirty="0"/>
          </a:p>
        </p:txBody>
      </p:sp>
      <p:sp>
        <p:nvSpPr>
          <p:cNvPr id="9" name="Textfeld 8"/>
          <p:cNvSpPr txBox="1"/>
          <p:nvPr/>
        </p:nvSpPr>
        <p:spPr>
          <a:xfrm>
            <a:off x="290287" y="888516"/>
            <a:ext cx="4151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Erstellen Bankettentwässerung</a:t>
            </a:r>
          </a:p>
        </p:txBody>
      </p:sp>
    </p:spTree>
    <p:extLst>
      <p:ext uri="{BB962C8B-B14F-4D97-AF65-F5344CB8AC3E}">
        <p14:creationId xmlns:p14="http://schemas.microsoft.com/office/powerpoint/2010/main" val="1215500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54" t="11466" r="1616" b="9511"/>
          <a:stretch/>
        </p:blipFill>
        <p:spPr bwMode="auto">
          <a:xfrm>
            <a:off x="537029" y="1028700"/>
            <a:ext cx="4348360" cy="535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036457" y="1001486"/>
            <a:ext cx="3628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Ausbildung Blockfugen</a:t>
            </a:r>
          </a:p>
          <a:p>
            <a:r>
              <a:rPr lang="de-CH" b="0" dirty="0" smtClean="0"/>
              <a:t>-  Fräsen der Fuge bis zur Abdichtung</a:t>
            </a:r>
          </a:p>
          <a:p>
            <a:r>
              <a:rPr lang="de-CH" b="0" dirty="0" smtClean="0"/>
              <a:t>-  KDB Streifen (</a:t>
            </a:r>
            <a:r>
              <a:rPr lang="de-CH" b="0" dirty="0" err="1" smtClean="0"/>
              <a:t>Combiflex</a:t>
            </a:r>
            <a:r>
              <a:rPr lang="de-CH" b="0" dirty="0" smtClean="0"/>
              <a:t>)</a:t>
            </a:r>
          </a:p>
          <a:p>
            <a:r>
              <a:rPr lang="de-CH" b="0" dirty="0" smtClean="0"/>
              <a:t>-  Abdeckblech (Werkstoff-Nr.: 1.4571)</a:t>
            </a:r>
          </a:p>
          <a:p>
            <a:r>
              <a:rPr lang="de-CH" b="0" dirty="0" smtClean="0"/>
              <a:t>-  Ableiten des Wassers über        </a:t>
            </a:r>
            <a:br>
              <a:rPr lang="de-CH" b="0" dirty="0" smtClean="0"/>
            </a:br>
            <a:r>
              <a:rPr lang="de-CH" b="0" dirty="0" smtClean="0"/>
              <a:t>   Bankettentwässerung (Rinnen, </a:t>
            </a:r>
            <a:br>
              <a:rPr lang="de-CH" b="0" dirty="0" smtClean="0"/>
            </a:br>
            <a:r>
              <a:rPr lang="de-CH" b="0" dirty="0" smtClean="0"/>
              <a:t>    Fallrohr, Leitung)</a:t>
            </a:r>
          </a:p>
          <a:p>
            <a:pPr marL="285750" indent="-285750">
              <a:buFontTx/>
              <a:buChar char="-"/>
            </a:pPr>
            <a:endParaRPr lang="de-CH" b="0" dirty="0" smtClean="0"/>
          </a:p>
          <a:p>
            <a:r>
              <a:rPr lang="de-CH" dirty="0" smtClean="0"/>
              <a:t>Ziel </a:t>
            </a:r>
            <a:r>
              <a:rPr lang="de-CH" dirty="0" err="1" smtClean="0"/>
              <a:t>Wasserwegikeiten</a:t>
            </a:r>
            <a:r>
              <a:rPr lang="de-CH" dirty="0" smtClean="0"/>
              <a:t> schaffen für «Restwasser»</a:t>
            </a:r>
          </a:p>
          <a:p>
            <a:r>
              <a:rPr lang="de-CH" b="0" dirty="0" smtClean="0"/>
              <a:t> </a:t>
            </a:r>
          </a:p>
          <a:p>
            <a:r>
              <a:rPr lang="de-CH" dirty="0"/>
              <a:t>A</a:t>
            </a:r>
            <a:r>
              <a:rPr lang="de-CH" dirty="0" smtClean="0"/>
              <a:t>bdichten Betongewölbe </a:t>
            </a:r>
          </a:p>
          <a:p>
            <a:r>
              <a:rPr lang="de-CH" b="0" dirty="0" smtClean="0"/>
              <a:t>- Risse und Fehlstellen </a:t>
            </a:r>
            <a:r>
              <a:rPr lang="de-CH" b="0" dirty="0" err="1" smtClean="0"/>
              <a:t>verpressen</a:t>
            </a:r>
            <a:endParaRPr lang="de-CH" b="0" dirty="0" smtClean="0"/>
          </a:p>
          <a:p>
            <a:pPr marL="285750" indent="-285750">
              <a:buFontTx/>
              <a:buChar char="-"/>
            </a:pPr>
            <a:endParaRPr lang="de-CH" b="0" dirty="0" smtClean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45726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2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279400" y="1100941"/>
            <a:ext cx="7620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DE" sz="2000" b="0" dirty="0" smtClean="0">
                <a:latin typeface="Arial"/>
                <a:ea typeface="Calibri"/>
                <a:cs typeface="Times New Roman"/>
              </a:rPr>
              <a:t>Tunnel </a:t>
            </a:r>
            <a:r>
              <a:rPr lang="de-DE" sz="2000" b="0" dirty="0" err="1" smtClean="0">
                <a:latin typeface="Arial"/>
                <a:ea typeface="Calibri"/>
                <a:cs typeface="Times New Roman"/>
              </a:rPr>
              <a:t>Ebenrain</a:t>
            </a:r>
            <a:endParaRPr lang="de-DE" sz="2000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DE" sz="2000" dirty="0" smtClean="0">
                <a:latin typeface="Arial"/>
                <a:ea typeface="Calibri"/>
                <a:cs typeface="Times New Roman"/>
              </a:rPr>
              <a:t>Grundriss</a:t>
            </a:r>
            <a:endParaRPr lang="de-DE" sz="200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sz="2400" b="0" dirty="0">
                <a:latin typeface="Arial"/>
                <a:ea typeface="Calibri"/>
                <a:cs typeface="Times New Roman"/>
              </a:rPr>
              <a:t> </a:t>
            </a:r>
            <a:endParaRPr lang="de-CH" sz="2400" b="0" dirty="0">
              <a:effectLst/>
              <a:latin typeface="Arial"/>
              <a:ea typeface="Calibri"/>
              <a:cs typeface="Times New Roman"/>
            </a:endParaRPr>
          </a:p>
        </p:txBody>
      </p:sp>
      <p:pic>
        <p:nvPicPr>
          <p:cNvPr id="5" name="Picture 2" descr="\\majestix\home$\fischer\Desktop\situation_500_f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008187"/>
            <a:ext cx="892897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ihandform 3"/>
          <p:cNvSpPr/>
          <p:nvPr/>
        </p:nvSpPr>
        <p:spPr>
          <a:xfrm>
            <a:off x="2229997" y="2629625"/>
            <a:ext cx="4737100" cy="288961"/>
          </a:xfrm>
          <a:custGeom>
            <a:avLst/>
            <a:gdLst>
              <a:gd name="connsiteX0" fmla="*/ 0 w 4737100"/>
              <a:gd name="connsiteY0" fmla="*/ 85761 h 288961"/>
              <a:gd name="connsiteX1" fmla="*/ 596900 w 4737100"/>
              <a:gd name="connsiteY1" fmla="*/ 44486 h 288961"/>
              <a:gd name="connsiteX2" fmla="*/ 1123950 w 4737100"/>
              <a:gd name="connsiteY2" fmla="*/ 12736 h 288961"/>
              <a:gd name="connsiteX3" fmla="*/ 1809750 w 4737100"/>
              <a:gd name="connsiteY3" fmla="*/ 36 h 288961"/>
              <a:gd name="connsiteX4" fmla="*/ 2336800 w 4737100"/>
              <a:gd name="connsiteY4" fmla="*/ 9561 h 288961"/>
              <a:gd name="connsiteX5" fmla="*/ 2838450 w 4737100"/>
              <a:gd name="connsiteY5" fmla="*/ 28611 h 288961"/>
              <a:gd name="connsiteX6" fmla="*/ 3454400 w 4737100"/>
              <a:gd name="connsiteY6" fmla="*/ 79411 h 288961"/>
              <a:gd name="connsiteX7" fmla="*/ 3873500 w 4737100"/>
              <a:gd name="connsiteY7" fmla="*/ 130211 h 288961"/>
              <a:gd name="connsiteX8" fmla="*/ 4210050 w 4737100"/>
              <a:gd name="connsiteY8" fmla="*/ 177836 h 288961"/>
              <a:gd name="connsiteX9" fmla="*/ 4568825 w 4737100"/>
              <a:gd name="connsiteY9" fmla="*/ 244511 h 288961"/>
              <a:gd name="connsiteX10" fmla="*/ 4727575 w 4737100"/>
              <a:gd name="connsiteY10" fmla="*/ 279436 h 288961"/>
              <a:gd name="connsiteX11" fmla="*/ 4727575 w 4737100"/>
              <a:gd name="connsiteY11" fmla="*/ 279436 h 288961"/>
              <a:gd name="connsiteX12" fmla="*/ 4737100 w 4737100"/>
              <a:gd name="connsiteY12" fmla="*/ 288961 h 28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37100" h="288961">
                <a:moveTo>
                  <a:pt x="0" y="85761"/>
                </a:moveTo>
                <a:lnTo>
                  <a:pt x="596900" y="44486"/>
                </a:lnTo>
                <a:cubicBezTo>
                  <a:pt x="784225" y="32315"/>
                  <a:pt x="921808" y="20144"/>
                  <a:pt x="1123950" y="12736"/>
                </a:cubicBezTo>
                <a:cubicBezTo>
                  <a:pt x="1326092" y="5328"/>
                  <a:pt x="1607608" y="565"/>
                  <a:pt x="1809750" y="36"/>
                </a:cubicBezTo>
                <a:cubicBezTo>
                  <a:pt x="2011892" y="-493"/>
                  <a:pt x="2165350" y="4799"/>
                  <a:pt x="2336800" y="9561"/>
                </a:cubicBezTo>
                <a:cubicBezTo>
                  <a:pt x="2508250" y="14323"/>
                  <a:pt x="2652184" y="16969"/>
                  <a:pt x="2838450" y="28611"/>
                </a:cubicBezTo>
                <a:cubicBezTo>
                  <a:pt x="3024716" y="40253"/>
                  <a:pt x="3281892" y="62478"/>
                  <a:pt x="3454400" y="79411"/>
                </a:cubicBezTo>
                <a:cubicBezTo>
                  <a:pt x="3626908" y="96344"/>
                  <a:pt x="3747558" y="113807"/>
                  <a:pt x="3873500" y="130211"/>
                </a:cubicBezTo>
                <a:cubicBezTo>
                  <a:pt x="3999442" y="146615"/>
                  <a:pt x="4094163" y="158786"/>
                  <a:pt x="4210050" y="177836"/>
                </a:cubicBezTo>
                <a:cubicBezTo>
                  <a:pt x="4325938" y="196886"/>
                  <a:pt x="4482571" y="227578"/>
                  <a:pt x="4568825" y="244511"/>
                </a:cubicBezTo>
                <a:cubicBezTo>
                  <a:pt x="4655079" y="261444"/>
                  <a:pt x="4727575" y="279436"/>
                  <a:pt x="4727575" y="279436"/>
                </a:cubicBezTo>
                <a:lnTo>
                  <a:pt x="4727575" y="279436"/>
                </a:lnTo>
                <a:lnTo>
                  <a:pt x="4737100" y="288961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" name="Gerade Verbindung 6"/>
          <p:cNvCxnSpPr/>
          <p:nvPr/>
        </p:nvCxnSpPr>
        <p:spPr>
          <a:xfrm flipV="1">
            <a:off x="5056187" y="2649882"/>
            <a:ext cx="7938" cy="193675"/>
          </a:xfrm>
          <a:prstGeom prst="lin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feld 8"/>
          <p:cNvSpPr txBox="1"/>
          <p:nvPr/>
        </p:nvSpPr>
        <p:spPr>
          <a:xfrm>
            <a:off x="3040064" y="2349454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0" dirty="0" smtClean="0">
                <a:solidFill>
                  <a:srgbClr val="FF0000"/>
                </a:solidFill>
                <a:latin typeface="+mj-lt"/>
              </a:rPr>
              <a:t>ca. </a:t>
            </a:r>
            <a:r>
              <a:rPr lang="de-CH" sz="1200" b="0" dirty="0" smtClean="0">
                <a:solidFill>
                  <a:srgbClr val="FF0000"/>
                </a:solidFill>
                <a:latin typeface="+mj-lt"/>
              </a:rPr>
              <a:t>225 </a:t>
            </a:r>
            <a:r>
              <a:rPr lang="de-CH" sz="1200" b="0" dirty="0" smtClean="0">
                <a:solidFill>
                  <a:srgbClr val="FF0000"/>
                </a:solidFill>
                <a:latin typeface="+mj-lt"/>
              </a:rPr>
              <a:t>m</a:t>
            </a:r>
            <a:endParaRPr lang="de-CH" sz="1200" b="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feld 11"/>
          <p:cNvSpPr txBox="1"/>
          <p:nvPr/>
        </p:nvSpPr>
        <p:spPr>
          <a:xfrm rot="298623">
            <a:off x="5791624" y="2480487"/>
            <a:ext cx="862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0" dirty="0" smtClean="0">
                <a:solidFill>
                  <a:srgbClr val="FF0000"/>
                </a:solidFill>
                <a:latin typeface="+mj-lt"/>
              </a:rPr>
              <a:t>ca. </a:t>
            </a:r>
            <a:r>
              <a:rPr lang="de-CH" sz="1200" b="0" dirty="0" smtClean="0">
                <a:solidFill>
                  <a:srgbClr val="FF0000"/>
                </a:solidFill>
                <a:latin typeface="+mj-lt"/>
              </a:rPr>
              <a:t>160</a:t>
            </a:r>
            <a:r>
              <a:rPr lang="de-CH" sz="1200" b="0" dirty="0">
                <a:solidFill>
                  <a:srgbClr val="FF0000"/>
                </a:solidFill>
                <a:latin typeface="+mj-lt"/>
              </a:rPr>
              <a:t> </a:t>
            </a:r>
            <a:r>
              <a:rPr lang="de-CH" sz="1200" b="0" dirty="0" smtClean="0">
                <a:solidFill>
                  <a:srgbClr val="FF0000"/>
                </a:solidFill>
                <a:latin typeface="+mj-lt"/>
              </a:rPr>
              <a:t>m</a:t>
            </a:r>
            <a:endParaRPr lang="de-CH" sz="1200" b="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9872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3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287020" y="882501"/>
            <a:ext cx="762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DE" sz="2000" b="0" dirty="0">
                <a:latin typeface="Arial"/>
                <a:ea typeface="Calibri"/>
                <a:cs typeface="Times New Roman"/>
              </a:rPr>
              <a:t>Tunnel </a:t>
            </a:r>
            <a:r>
              <a:rPr lang="de-DE" sz="2000" b="0" dirty="0" err="1">
                <a:latin typeface="Arial"/>
                <a:ea typeface="Calibri"/>
                <a:cs typeface="Times New Roman"/>
              </a:rPr>
              <a:t>Ebenrain</a:t>
            </a:r>
            <a:endParaRPr lang="de-DE" sz="2000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DE" sz="2000" dirty="0" smtClean="0">
                <a:latin typeface="Arial"/>
                <a:ea typeface="Calibri"/>
                <a:cs typeface="Times New Roman"/>
              </a:rPr>
              <a:t>Geologie</a:t>
            </a:r>
            <a:endParaRPr lang="de-DE" sz="2000" dirty="0">
              <a:latin typeface="Arial"/>
              <a:ea typeface="Calibri"/>
              <a:cs typeface="Times New Roman"/>
            </a:endParaRPr>
          </a:p>
        </p:txBody>
      </p:sp>
      <p:pic>
        <p:nvPicPr>
          <p:cNvPr id="5122" name="Picture 2" descr="\\majestix\home$\fischer\Desktop\4.502_1_SI,LP,QP_Geologi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0" t="50985" b="3490"/>
          <a:stretch/>
        </p:blipFill>
        <p:spPr bwMode="auto">
          <a:xfrm>
            <a:off x="147592" y="1713498"/>
            <a:ext cx="8778693" cy="409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808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4</a:t>
            </a:fld>
            <a:endParaRPr lang="de-AT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0" t="27238" r="35149" b="35143"/>
          <a:stretch/>
        </p:blipFill>
        <p:spPr bwMode="auto">
          <a:xfrm>
            <a:off x="523875" y="1495454"/>
            <a:ext cx="8048625" cy="348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23875" y="5371337"/>
            <a:ext cx="2686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0" dirty="0" smtClean="0"/>
              <a:t>Vorarbeiten:</a:t>
            </a:r>
            <a:br>
              <a:rPr lang="de-CH" sz="1600" b="0" dirty="0" smtClean="0"/>
            </a:br>
            <a:r>
              <a:rPr lang="de-CH" sz="1600" b="0" dirty="0" smtClean="0"/>
              <a:t>- Demontage Leitschranken</a:t>
            </a:r>
          </a:p>
          <a:p>
            <a:endParaRPr lang="de-CH" sz="1600" b="0" dirty="0"/>
          </a:p>
        </p:txBody>
      </p:sp>
      <p:sp>
        <p:nvSpPr>
          <p:cNvPr id="4" name="Textfeld 3"/>
          <p:cNvSpPr txBox="1"/>
          <p:nvPr/>
        </p:nvSpPr>
        <p:spPr>
          <a:xfrm>
            <a:off x="400049" y="4994305"/>
            <a:ext cx="4004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Ertüchtigen Ulmendrainage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00049" y="736600"/>
            <a:ext cx="2686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de-DE" sz="2000" b="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Tunnel </a:t>
            </a:r>
            <a:r>
              <a:rPr lang="de-DE" sz="2000" b="0" dirty="0" err="1" smtClean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Ebenrain</a:t>
            </a:r>
            <a:r>
              <a:rPr lang="de-DE" sz="2000" b="0" dirty="0" smtClean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/>
            </a:r>
            <a:br>
              <a:rPr lang="de-DE" sz="2000" b="0" dirty="0" smtClean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</a:br>
            <a:r>
              <a:rPr lang="de-CH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Portal </a:t>
            </a:r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Nord FBLU</a:t>
            </a:r>
            <a:endParaRPr lang="de-DE" sz="2000" b="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38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71093" cy="5040312"/>
          </a:xfrm>
        </p:spPr>
        <p:txBody>
          <a:bodyPr/>
          <a:lstStyle/>
          <a:p>
            <a:pPr marL="0" indent="0">
              <a:buNone/>
            </a:pPr>
            <a:r>
              <a:rPr lang="de-CH" sz="2000" dirty="0" err="1">
                <a:latin typeface="Arial" panose="020B0604020202020204" pitchFamily="34" charset="0"/>
                <a:cs typeface="Arial" panose="020B0604020202020204" pitchFamily="34" charset="0"/>
              </a:rPr>
              <a:t>Ebenrain</a:t>
            </a:r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 Portal Nord </a:t>
            </a:r>
          </a:p>
          <a:p>
            <a:pPr marL="0" lvl="0" indent="0">
              <a:buNone/>
            </a:pPr>
            <a:r>
              <a:rPr lang="de-CH" sz="2000" b="1" dirty="0" smtClean="0">
                <a:latin typeface="Arial"/>
                <a:ea typeface="Calibri"/>
                <a:cs typeface="Times New Roman"/>
              </a:rPr>
              <a:t>Ansicht</a:t>
            </a:r>
            <a:endParaRPr lang="de-CH" sz="2000" b="1" dirty="0">
              <a:latin typeface="Arial"/>
              <a:ea typeface="Calibri"/>
              <a:cs typeface="Times New Roman"/>
            </a:endParaRPr>
          </a:p>
          <a:p>
            <a:pPr marL="0" indent="0">
              <a:buNone/>
            </a:pP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2" y="2170114"/>
            <a:ext cx="9130168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827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783771"/>
            <a:ext cx="8371093" cy="5453293"/>
          </a:xfrm>
        </p:spPr>
        <p:txBody>
          <a:bodyPr/>
          <a:lstStyle/>
          <a:p>
            <a:pPr marL="0" indent="0">
              <a:buNone/>
            </a:pPr>
            <a:r>
              <a:rPr lang="de-CH" sz="2000" dirty="0" err="1">
                <a:latin typeface="Arial" panose="020B0604020202020204" pitchFamily="34" charset="0"/>
                <a:cs typeface="Arial" panose="020B0604020202020204" pitchFamily="34" charset="0"/>
              </a:rPr>
              <a:t>Ebenrain</a:t>
            </a:r>
            <a:r>
              <a:rPr lang="de-CH" sz="2000" dirty="0">
                <a:latin typeface="Arial" panose="020B0604020202020204" pitchFamily="34" charset="0"/>
                <a:cs typeface="Arial" panose="020B0604020202020204" pitchFamily="34" charset="0"/>
              </a:rPr>
              <a:t> Portal Nord </a:t>
            </a:r>
          </a:p>
          <a:p>
            <a:pPr marL="0" lvl="0" indent="0">
              <a:buNone/>
            </a:pPr>
            <a:r>
              <a:rPr lang="de-CH" sz="2000" b="1" dirty="0" smtClean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Grundriss</a:t>
            </a:r>
            <a:endParaRPr lang="de-CH" sz="2000" b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L="0" lvl="0" indent="0">
              <a:buNone/>
            </a:pPr>
            <a:endParaRPr lang="de-CH" sz="1600" dirty="0">
              <a:latin typeface="Arial"/>
              <a:ea typeface="Calibri"/>
              <a:cs typeface="Times New Roman"/>
            </a:endParaRPr>
          </a:p>
          <a:p>
            <a:pPr marL="0" indent="0">
              <a:buNone/>
            </a:pPr>
            <a:endParaRPr lang="de-CH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de-CH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de-CH" sz="1600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6" y="1480455"/>
            <a:ext cx="8881105" cy="500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339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(Tagespauschale)</a:t>
            </a:r>
            <a:endParaRPr lang="de-CH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95463" y="-412061"/>
            <a:ext cx="5553075" cy="805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120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746607" y="-298334"/>
            <a:ext cx="5523785" cy="805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82599" y="965673"/>
            <a:ext cx="233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Oberburg</a:t>
            </a:r>
            <a:endParaRPr lang="de-CH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CH" sz="2000" dirty="0" smtClean="0"/>
              <a:t>Geologie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1315799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9</a:t>
            </a:fld>
            <a:endParaRPr lang="de-AT" smtClean="0"/>
          </a:p>
        </p:txBody>
      </p:sp>
      <p:sp>
        <p:nvSpPr>
          <p:cNvPr id="3" name="Textfeld 2"/>
          <p:cNvSpPr txBox="1"/>
          <p:nvPr/>
        </p:nvSpPr>
        <p:spPr>
          <a:xfrm>
            <a:off x="523874" y="5267325"/>
            <a:ext cx="76803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b="0" dirty="0" smtClean="0"/>
              <a:t>Vorarbeiten zum Bohren</a:t>
            </a:r>
          </a:p>
          <a:p>
            <a:r>
              <a:rPr lang="de-CH" sz="1600" b="0" dirty="0" smtClean="0"/>
              <a:t>- Demontage </a:t>
            </a:r>
            <a:r>
              <a:rPr lang="de-CH" sz="1600" b="0" dirty="0" smtClean="0"/>
              <a:t>Leitschranken, Vorbohren</a:t>
            </a:r>
            <a:endParaRPr lang="de-CH" sz="1600" b="0" dirty="0" smtClean="0"/>
          </a:p>
          <a:p>
            <a:r>
              <a:rPr lang="de-CH" sz="1600" b="0" dirty="0" smtClean="0"/>
              <a:t>- Röhre </a:t>
            </a:r>
            <a:r>
              <a:rPr lang="de-CH" sz="1600" b="0" dirty="0"/>
              <a:t>BS kann </a:t>
            </a:r>
            <a:r>
              <a:rPr lang="de-CH" sz="1600" b="0" dirty="0" smtClean="0"/>
              <a:t>nur </a:t>
            </a:r>
            <a:r>
              <a:rPr lang="de-CH" sz="1600" b="0" dirty="0"/>
              <a:t>auf </a:t>
            </a:r>
            <a:r>
              <a:rPr lang="de-CH" sz="1600" b="0" dirty="0" smtClean="0"/>
              <a:t>Seite Überholspur </a:t>
            </a:r>
            <a:r>
              <a:rPr lang="de-CH" sz="1600" b="0" dirty="0"/>
              <a:t>eine Ulmendrainage </a:t>
            </a:r>
            <a:r>
              <a:rPr lang="de-CH" sz="1600" b="0" dirty="0" smtClean="0"/>
              <a:t>eingebaut  werden. Auf </a:t>
            </a:r>
            <a:r>
              <a:rPr lang="de-CH" sz="1600" b="0" dirty="0" smtClean="0"/>
              <a:t>Seite</a:t>
            </a:r>
            <a:br>
              <a:rPr lang="de-CH" sz="1600" b="0" dirty="0" smtClean="0"/>
            </a:br>
            <a:r>
              <a:rPr lang="de-CH" sz="1600" b="0" dirty="0" smtClean="0"/>
              <a:t>  Normalspur ist dies infolge der n</a:t>
            </a:r>
            <a:r>
              <a:rPr lang="de-CH" sz="1600" b="0" dirty="0" smtClean="0"/>
              <a:t>euen Zentrale</a:t>
            </a:r>
            <a:r>
              <a:rPr lang="de-CH" sz="1600" b="0" dirty="0" smtClean="0"/>
              <a:t> nicht mehr möglich</a:t>
            </a:r>
            <a:endParaRPr lang="de-CH" sz="1600" b="0" dirty="0" smtClean="0"/>
          </a:p>
          <a:p>
            <a:r>
              <a:rPr lang="de-CH" sz="1600" b="0" dirty="0" smtClean="0"/>
              <a:t>Röhre LU wurde ertüchtigt, Massnahmen sind keine vorgesehen</a:t>
            </a:r>
          </a:p>
          <a:p>
            <a:endParaRPr lang="de-CH" sz="1600" b="0" dirty="0"/>
          </a:p>
        </p:txBody>
      </p:sp>
      <p:sp>
        <p:nvSpPr>
          <p:cNvPr id="4" name="Textfeld 3"/>
          <p:cNvSpPr txBox="1"/>
          <p:nvPr/>
        </p:nvSpPr>
        <p:spPr>
          <a:xfrm rot="1516966">
            <a:off x="3367314" y="3222171"/>
            <a:ext cx="343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Bild austauschen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00051" y="4897993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de-CH" dirty="0">
                <a:latin typeface="Arial" panose="020B0604020202020204" pitchFamily="34" charset="0"/>
                <a:cs typeface="Arial" panose="020B0604020202020204" pitchFamily="34" charset="0"/>
              </a:rPr>
              <a:t>Ertüchtigen Ulmendrainage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9" t="9341" b="22233"/>
          <a:stretch/>
        </p:blipFill>
        <p:spPr bwMode="auto">
          <a:xfrm>
            <a:off x="487817" y="1217136"/>
            <a:ext cx="7531554" cy="368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374651" y="79940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de-DE" b="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Tunnel </a:t>
            </a:r>
            <a:r>
              <a:rPr lang="de-DE" b="0" dirty="0" err="1" smtClean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Oberburg</a:t>
            </a:r>
            <a:r>
              <a:rPr lang="de-DE" b="0" dirty="0" smtClean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- </a:t>
            </a:r>
            <a:r>
              <a:rPr lang="de-CH" b="0" dirty="0" smtClean="0">
                <a:latin typeface="Arial" panose="020B0604020202020204" pitchFamily="34" charset="0"/>
                <a:cs typeface="Arial" panose="020B0604020202020204" pitchFamily="34" charset="0"/>
              </a:rPr>
              <a:t>Portal </a:t>
            </a:r>
            <a:r>
              <a:rPr lang="de-CH" b="0" dirty="0">
                <a:latin typeface="Arial" panose="020B0604020202020204" pitchFamily="34" charset="0"/>
                <a:cs typeface="Arial" panose="020B0604020202020204" pitchFamily="34" charset="0"/>
              </a:rPr>
              <a:t>Nord </a:t>
            </a:r>
            <a:r>
              <a:rPr lang="de-CH" b="0" dirty="0" smtClean="0">
                <a:latin typeface="Arial" panose="020B0604020202020204" pitchFamily="34" charset="0"/>
                <a:cs typeface="Arial" panose="020B0604020202020204" pitchFamily="34" charset="0"/>
              </a:rPr>
              <a:t>FBBS</a:t>
            </a:r>
            <a:endParaRPr lang="de-DE" b="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40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285</Words>
  <Application>Microsoft Office PowerPoint</Application>
  <PresentationFormat>Bildschirmpräsentation (4:3)</PresentationFormat>
  <Paragraphs>135</Paragraphs>
  <Slides>19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1" baseType="lpstr">
      <vt:lpstr>Larissa</vt:lpstr>
      <vt:lpstr>1_Larissa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zkp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>ZKP Allgemein</dc:subject>
  <dc:creator>vl</dc:creator>
  <cp:lastModifiedBy>Bäumle Michael</cp:lastModifiedBy>
  <cp:revision>1150</cp:revision>
  <cp:lastPrinted>2014-02-28T16:38:24Z</cp:lastPrinted>
  <dcterms:created xsi:type="dcterms:W3CDTF">2005-11-14T14:10:32Z</dcterms:created>
  <dcterms:modified xsi:type="dcterms:W3CDTF">2014-02-28T16:41:06Z</dcterms:modified>
</cp:coreProperties>
</file>